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3030202020304" pitchFamily="34" charset="0"/>
      <p:regular r:id="rId18"/>
    </p:embeddedFont>
    <p:embeddedFont>
      <p:font typeface="Open Sans" panose="020B0606030504020204" pitchFamily="34" charset="0"/>
      <p:regular r:id="rId19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313" autoAdjust="0"/>
    <p:restoredTop sz="73129" autoAdjust="0"/>
  </p:normalViewPr>
  <p:slideViewPr>
    <p:cSldViewPr>
      <p:cViewPr varScale="1">
        <p:scale>
          <a:sx n="61" d="100"/>
          <a:sy n="61" d="100"/>
        </p:scale>
        <p:origin x="1000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10.04.2023</a:t>
            </a:fld>
            <a:endParaRPr lang="cs-CZ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10.04.2023</a:t>
            </a:fld>
            <a:endParaRPr lang="cs-CZ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10.04.2023</a:t>
            </a:fld>
            <a:endParaRPr lang="cs-CZ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10.04.2023</a:t>
            </a:fld>
            <a:endParaRPr lang="cs-CZ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10.04.2023</a:t>
            </a:fld>
            <a:endParaRPr lang="cs-CZ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10.04.2023</a:t>
            </a:fld>
            <a:endParaRPr lang="cs-CZ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10.04.2023</a:t>
            </a:fld>
            <a:endParaRPr lang="cs-CZ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10.04.2023</a:t>
            </a:fld>
            <a:endParaRPr lang="cs-CZ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10.04.2023</a:t>
            </a:fld>
            <a:endParaRPr lang="cs-CZ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10.04.2023</a:t>
            </a:fld>
            <a:endParaRPr lang="cs-CZ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10.04.2023</a:t>
            </a:fld>
            <a:endParaRPr lang="cs-CZ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10.04.2023</a:t>
            </a:fld>
            <a:endParaRPr lang="cs-CZ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2.jpe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83933" y="536789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1696296" y="2954429"/>
            <a:ext cx="7726119" cy="14241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+mj-lt"/>
              </a:rPr>
              <a:t>Social Buzz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E237F7-9AC1-166C-A7D2-431CD04BA223}"/>
              </a:ext>
            </a:extLst>
          </p:cNvPr>
          <p:cNvSpPr txBox="1"/>
          <p:nvPr/>
        </p:nvSpPr>
        <p:spPr>
          <a:xfrm>
            <a:off x="3211251" y="4483868"/>
            <a:ext cx="686250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Category Data Analysis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+mj-lt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TextBox 13">
            <a:extLst>
              <a:ext uri="{FF2B5EF4-FFF2-40B4-BE49-F238E27FC236}">
                <a16:creationId xmlns:a16="http://schemas.microsoft.com/office/drawing/2014/main" id="{3DAE5247-0244-4123-A713-8D8809E80C70}"/>
              </a:ext>
            </a:extLst>
          </p:cNvPr>
          <p:cNvSpPr txBox="1"/>
          <p:nvPr/>
        </p:nvSpPr>
        <p:spPr>
          <a:xfrm>
            <a:off x="11581833" y="1580430"/>
            <a:ext cx="5677467" cy="338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endParaRPr lang="en-US" sz="2100" spc="-21" dirty="0">
              <a:solidFill>
                <a:srgbClr val="000000"/>
              </a:solidFill>
              <a:latin typeface="Graphik Regular" panose="020B0503030202060203" pitchFamily="34" charset="0"/>
            </a:endParaRPr>
          </a:p>
        </p:txBody>
      </p: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5DC2908-C85C-10A4-C148-EC4FA2B312DA}"/>
              </a:ext>
            </a:extLst>
          </p:cNvPr>
          <p:cNvSpPr txBox="1"/>
          <p:nvPr/>
        </p:nvSpPr>
        <p:spPr>
          <a:xfrm>
            <a:off x="12115800" y="2891739"/>
            <a:ext cx="4724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Highlighting of Key Metrics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34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</a:t>
            </a:r>
            <a:r>
              <a:rPr lang="en-US" sz="2600" spc="-26" dirty="0">
                <a:solidFill>
                  <a:srgbClr val="FFFFFF"/>
                </a:solidFill>
                <a:latin typeface="+mj-lt"/>
              </a:rPr>
              <a:t>QUESTIONS</a:t>
            </a: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+mj-lt"/>
              </a:rPr>
              <a:t>Thank</a:t>
            </a: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+mj-lt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+mj-lt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+mj-lt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+mj-lt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+mj-lt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+mj-lt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+mj-lt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7316258" y="2180498"/>
            <a:ext cx="1043336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4800" dirty="0"/>
              <a:t>3 months Initial project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AU" sz="4800" dirty="0"/>
              <a:t>An audit of their big data practice 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AU" sz="4800" dirty="0"/>
              <a:t> Recommendations for a successful IPO </a:t>
            </a:r>
            <a:endParaRPr lang="en-US" sz="4800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517113" y="87007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233261" y="1610131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+mj-lt"/>
              </a:rPr>
              <a:t>Project Recap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10744200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519855" y="811004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2559198" y="1454169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+mj-lt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94A3EB-473A-2791-94F4-1F3C4698B8FC}"/>
              </a:ext>
            </a:extLst>
          </p:cNvPr>
          <p:cNvSpPr txBox="1"/>
          <p:nvPr/>
        </p:nvSpPr>
        <p:spPr>
          <a:xfrm rot="10800000" flipV="1">
            <a:off x="2494955" y="4606964"/>
            <a:ext cx="771068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800" dirty="0">
                <a:solidFill>
                  <a:schemeClr val="bg1"/>
                </a:solidFill>
              </a:rPr>
              <a:t>An analysis of their content categories that highlights the top 5 categories with the largest aggregate popularity 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sp>
        <p:nvSpPr>
          <p:cNvPr id="30" name="Freeform 30"/>
          <p:cNvSpPr/>
          <p:nvPr/>
        </p:nvSpPr>
        <p:spPr>
          <a:xfrm>
            <a:off x="11443639" y="6953289"/>
            <a:ext cx="2123087" cy="2123082"/>
          </a:xfrm>
          <a:custGeom>
            <a:avLst/>
            <a:gdLst/>
            <a:ahLst/>
            <a:cxnLst/>
            <a:rect l="l" t="t" r="r" b="b"/>
            <a:pathLst>
              <a:path w="6350000" h="6349987">
                <a:moveTo>
                  <a:pt x="3175000" y="6349987"/>
                </a:moveTo>
                <a:cubicBezTo>
                  <a:pt x="1424279" y="6349987"/>
                  <a:pt x="0" y="4925733"/>
                  <a:pt x="0" y="3175038"/>
                </a:cubicBezTo>
                <a:cubicBezTo>
                  <a:pt x="0" y="1424317"/>
                  <a:pt x="1424292" y="0"/>
                  <a:pt x="3175000" y="0"/>
                </a:cubicBezTo>
                <a:cubicBezTo>
                  <a:pt x="4925733" y="0"/>
                  <a:pt x="6350000" y="1424330"/>
                  <a:pt x="6350000" y="3175038"/>
                </a:cubicBezTo>
                <a:cubicBezTo>
                  <a:pt x="6350000" y="4925720"/>
                  <a:pt x="4925733" y="6349987"/>
                  <a:pt x="3175000" y="6349987"/>
                </a:cubicBezTo>
                <a:close/>
                <a:moveTo>
                  <a:pt x="3175000" y="115760"/>
                </a:moveTo>
                <a:cubicBezTo>
                  <a:pt x="1488135" y="115760"/>
                  <a:pt x="115760" y="1488148"/>
                  <a:pt x="115760" y="3175038"/>
                </a:cubicBezTo>
                <a:cubicBezTo>
                  <a:pt x="115760" y="4861915"/>
                  <a:pt x="1488135" y="6234265"/>
                  <a:pt x="3175000" y="6234265"/>
                </a:cubicBezTo>
                <a:cubicBezTo>
                  <a:pt x="4861852" y="6234265"/>
                  <a:pt x="6234265" y="4861890"/>
                  <a:pt x="6234265" y="3175038"/>
                </a:cubicBezTo>
                <a:cubicBezTo>
                  <a:pt x="6234265" y="1488148"/>
                  <a:pt x="4861852" y="115760"/>
                  <a:pt x="3175000" y="115760"/>
                </a:cubicBezTo>
                <a:close/>
              </a:path>
            </a:pathLst>
          </a:custGeom>
          <a:solidFill>
            <a:srgbClr val="2E44D8"/>
          </a:solidFill>
        </p:spPr>
      </p: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15F0AC-887A-A303-642F-C90998302285}"/>
              </a:ext>
            </a:extLst>
          </p:cNvPr>
          <p:cNvSpPr txBox="1"/>
          <p:nvPr/>
        </p:nvSpPr>
        <p:spPr>
          <a:xfrm>
            <a:off x="14321445" y="1790079"/>
            <a:ext cx="3363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i="0" dirty="0">
                <a:effectLst/>
                <a:latin typeface="Open Sans" panose="020F0502020204030204" pitchFamily="34" charset="0"/>
              </a:rPr>
              <a:t>Andrew Fleming</a:t>
            </a:r>
            <a:endParaRPr lang="en-US" sz="28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36BF3AD-38CC-C10B-BF00-B242A1D5C6DD}"/>
              </a:ext>
            </a:extLst>
          </p:cNvPr>
          <p:cNvSpPr txBox="1"/>
          <p:nvPr/>
        </p:nvSpPr>
        <p:spPr>
          <a:xfrm>
            <a:off x="14387623" y="8014830"/>
            <a:ext cx="3363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latin typeface="Open Sans" panose="020F0502020204030204" pitchFamily="34" charset="0"/>
              </a:rPr>
              <a:t>Sreekanth V</a:t>
            </a:r>
            <a:endParaRPr lang="en-US" sz="28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589E617-466C-5365-AEB2-23760A628E4F}"/>
              </a:ext>
            </a:extLst>
          </p:cNvPr>
          <p:cNvSpPr txBox="1"/>
          <p:nvPr/>
        </p:nvSpPr>
        <p:spPr>
          <a:xfrm>
            <a:off x="14197049" y="4827615"/>
            <a:ext cx="3363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Marcus Rompton</a:t>
            </a:r>
            <a:endParaRPr lang="en-US" sz="2800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+mj-lt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9D58708-9E14-745E-A9C9-48B5F995D70A}"/>
              </a:ext>
            </a:extLst>
          </p:cNvPr>
          <p:cNvSpPr txBox="1"/>
          <p:nvPr/>
        </p:nvSpPr>
        <p:spPr>
          <a:xfrm>
            <a:off x="4074075" y="1126330"/>
            <a:ext cx="53492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Data Gathering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A14D86A-01DA-7012-E5AA-9B98B8BD54A2}"/>
              </a:ext>
            </a:extLst>
          </p:cNvPr>
          <p:cNvSpPr txBox="1"/>
          <p:nvPr/>
        </p:nvSpPr>
        <p:spPr>
          <a:xfrm>
            <a:off x="5790422" y="2786042"/>
            <a:ext cx="53492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2A4C4E4-1F7F-BC28-4920-1357C6A32691}"/>
              </a:ext>
            </a:extLst>
          </p:cNvPr>
          <p:cNvSpPr txBox="1"/>
          <p:nvPr/>
        </p:nvSpPr>
        <p:spPr>
          <a:xfrm>
            <a:off x="7480887" y="4427467"/>
            <a:ext cx="53492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Data Modeling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A80C028-C8BE-99A4-3387-6DFF48B1DE50}"/>
              </a:ext>
            </a:extLst>
          </p:cNvPr>
          <p:cNvSpPr txBox="1"/>
          <p:nvPr/>
        </p:nvSpPr>
        <p:spPr>
          <a:xfrm>
            <a:off x="9559110" y="6084835"/>
            <a:ext cx="75544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Data Processing &amp; Insights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F41D09-93DE-0E57-21F0-A397F7E02DA1}"/>
              </a:ext>
            </a:extLst>
          </p:cNvPr>
          <p:cNvSpPr txBox="1"/>
          <p:nvPr/>
        </p:nvSpPr>
        <p:spPr>
          <a:xfrm>
            <a:off x="11314444" y="7837278"/>
            <a:ext cx="39320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Knowledge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+mj-lt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CBEC972-91B6-C832-0DA1-25D8F1E95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3483" y="1752600"/>
            <a:ext cx="7124700" cy="678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86BBCB-790D-71E4-C7A2-3C063ABA0EFD}"/>
              </a:ext>
            </a:extLst>
          </p:cNvPr>
          <p:cNvSpPr txBox="1"/>
          <p:nvPr/>
        </p:nvSpPr>
        <p:spPr>
          <a:xfrm>
            <a:off x="1676400" y="3086100"/>
            <a:ext cx="5791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Top 5 Content Producing category's 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FBD9C39-A071-D901-E301-CDE03478C6B1}"/>
              </a:ext>
            </a:extLst>
          </p:cNvPr>
          <p:cNvSpPr txBox="1"/>
          <p:nvPr/>
        </p:nvSpPr>
        <p:spPr>
          <a:xfrm>
            <a:off x="2540099" y="1765367"/>
            <a:ext cx="65214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 Content Types and metrics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447B56D-81D5-D03A-A3B0-6EBC3D968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2333" y="2135577"/>
            <a:ext cx="6707378" cy="630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2946691C-E640-D0C3-C176-CE46F34D9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116" y="2720150"/>
            <a:ext cx="7124700" cy="582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2CDDEA9-FA87-B405-AAFD-143A781B9899}"/>
              </a:ext>
            </a:extLst>
          </p:cNvPr>
          <p:cNvSpPr txBox="1"/>
          <p:nvPr/>
        </p:nvSpPr>
        <p:spPr>
          <a:xfrm>
            <a:off x="2715381" y="856464"/>
            <a:ext cx="8333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Scores for content type and category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23A9E55-2112-DF7A-24C4-3DC550152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2659" y="1976878"/>
            <a:ext cx="10512184" cy="7805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129</Words>
  <Application>Microsoft Macintosh PowerPoint</Application>
  <PresentationFormat>Custom</PresentationFormat>
  <Paragraphs>60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Graphik Regular</vt:lpstr>
      <vt:lpstr>Open Sans</vt:lpstr>
      <vt:lpstr>Calibri</vt:lpstr>
      <vt:lpstr>Clear Sans Regular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Sreekanth</cp:lastModifiedBy>
  <cp:revision>12</cp:revision>
  <dcterms:created xsi:type="dcterms:W3CDTF">2006-08-16T00:00:00Z</dcterms:created>
  <dcterms:modified xsi:type="dcterms:W3CDTF">2023-04-09T14:57:59Z</dcterms:modified>
  <dc:identifier>DAEhDyfaYKE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2023-04-09T14:44:21Z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ff0b9984-3806-46a9-bf2d-e0dab3a9bf76</vt:lpwstr>
  </property>
  <property fmtid="{D5CDD505-2E9C-101B-9397-08002B2CF9AE}" pid="7" name="MSIP_Label_defa4170-0d19-0005-0004-bc88714345d2_ActionId">
    <vt:lpwstr>4b88599b-3b57-474f-9959-e5c3ee1eb5ff</vt:lpwstr>
  </property>
  <property fmtid="{D5CDD505-2E9C-101B-9397-08002B2CF9AE}" pid="8" name="MSIP_Label_defa4170-0d19-0005-0004-bc88714345d2_ContentBits">
    <vt:lpwstr>0</vt:lpwstr>
  </property>
</Properties>
</file>